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9" r:id="rId1"/>
  </p:sldMasterIdLst>
  <p:notesMasterIdLst>
    <p:notesMasterId r:id="rId12"/>
  </p:notesMasterIdLst>
  <p:sldIdLst>
    <p:sldId id="256" r:id="rId2"/>
    <p:sldId id="265" r:id="rId3"/>
    <p:sldId id="257" r:id="rId4"/>
    <p:sldId id="258" r:id="rId5"/>
    <p:sldId id="266" r:id="rId6"/>
    <p:sldId id="267" r:id="rId7"/>
    <p:sldId id="268" r:id="rId8"/>
    <p:sldId id="269" r:id="rId9"/>
    <p:sldId id="270" r:id="rId10"/>
    <p:sldId id="271" r:id="rId11"/>
  </p:sldIdLst>
  <p:sldSz cx="9144000" cy="5143500" type="screen16x9"/>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30" autoAdjust="0"/>
    <p:restoredTop sz="87621" autoAdjust="0"/>
  </p:normalViewPr>
  <p:slideViewPr>
    <p:cSldViewPr>
      <p:cViewPr varScale="1">
        <p:scale>
          <a:sx n="86" d="100"/>
          <a:sy n="86" d="100"/>
        </p:scale>
        <p:origin x="-798" y="-78"/>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extLst/>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extLst/>
          </a:lstStyle>
          <a:p>
            <a:fld id="{A8ADFD5B-A66C-449C-B6E8-FB716D07777D}" type="datetimeFigureOut">
              <a:rPr lang="en-US" smtClean="0"/>
              <a:pPr/>
              <a:t>2/18/2016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rtlCol="0" anchor="ctr"/>
          <a:lstStyle>
            <a:extLst/>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extLst/>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extLst/>
          </a:lstStyle>
          <a:p>
            <a:fld id="{CA5D3BF3-D352-46FC-8343-31F56E6730EA}" type="slidenum">
              <a:rPr lang="en-US" smtClean="0"/>
              <a:pPr/>
              <a:t>‹#›</a:t>
            </a:fld>
            <a:endParaRPr lang="en-US"/>
          </a:p>
        </p:txBody>
      </p:sp>
    </p:spTree>
    <p:extLst>
      <p:ext uri="{BB962C8B-B14F-4D97-AF65-F5344CB8AC3E}">
        <p14:creationId xmlns:p14="http://schemas.microsoft.com/office/powerpoint/2010/main" val="2219060866"/>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381000" y="685800"/>
            <a:ext cx="6096000" cy="3429000"/>
          </a:xfrm>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381000" y="685800"/>
            <a:ext cx="6096000" cy="3429000"/>
          </a:xfrm>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381000" y="685800"/>
            <a:ext cx="6096000" cy="3429000"/>
          </a:xfrm>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269923"/>
            <a:ext cx="7406640" cy="1104138"/>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387548"/>
            <a:ext cx="7406640" cy="131445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pPr algn="ctr"/>
            <a:fld id="{047E157E-8DCB-4F70-A0AF-5EB586A91DD4}" type="datetime1">
              <a:rPr lang="en-US" smtClean="0">
                <a:solidFill>
                  <a:srgbClr val="FFFFFF"/>
                </a:solidFill>
              </a:rPr>
              <a:pPr algn="ctr"/>
              <a:t>2/18/2016</a:t>
            </a:fld>
            <a:endParaRPr lang="en-US" sz="2000" dirty="0">
              <a:solidFill>
                <a:srgbClr val="FFFFFF"/>
              </a:solidFill>
            </a:endParaRPr>
          </a:p>
        </p:txBody>
      </p:sp>
      <p:sp>
        <p:nvSpPr>
          <p:cNvPr id="20" name="Footer Placeholder 19"/>
          <p:cNvSpPr>
            <a:spLocks noGrp="1"/>
          </p:cNvSpPr>
          <p:nvPr>
            <p:ph type="ftr" sz="quarter" idx="11"/>
          </p:nvPr>
        </p:nvSpPr>
        <p:spPr/>
        <p:txBody>
          <a:bodyPr/>
          <a:lstStyle>
            <a:extLst/>
          </a:lstStyle>
          <a:p>
            <a:pPr algn="r"/>
            <a:endParaRPr lang="en-US" dirty="0">
              <a:solidFill>
                <a:schemeClr val="tx2"/>
              </a:solidFill>
            </a:endParaRPr>
          </a:p>
        </p:txBody>
      </p:sp>
      <p:sp>
        <p:nvSpPr>
          <p:cNvPr id="10" name="Slide Number Placeholder 9"/>
          <p:cNvSpPr>
            <a:spLocks noGrp="1"/>
          </p:cNvSpPr>
          <p:nvPr>
            <p:ph type="sldNum" sz="quarter" idx="12"/>
          </p:nvPr>
        </p:nvSpPr>
        <p:spPr/>
        <p:txBody>
          <a:bodyPr/>
          <a:lstStyle>
            <a:extLst/>
          </a:lstStyle>
          <a:p>
            <a:fld id="{8F82E0A0-C266-4798-8C8F-B9F91E9DA37E}" type="slidenum">
              <a:rPr lang="en-US" smtClean="0">
                <a:solidFill>
                  <a:schemeClr val="tx2"/>
                </a:solidFill>
              </a:rPr>
              <a:pPr/>
              <a:t>‹#›</a:t>
            </a:fld>
            <a:endParaRPr lang="en-US" dirty="0">
              <a:solidFill>
                <a:schemeClr val="tx2"/>
              </a:solidFill>
            </a:endParaRPr>
          </a:p>
        </p:txBody>
      </p:sp>
      <p:sp>
        <p:nvSpPr>
          <p:cNvPr id="8" name="Oval 7"/>
          <p:cNvSpPr/>
          <p:nvPr/>
        </p:nvSpPr>
        <p:spPr>
          <a:xfrm>
            <a:off x="921433" y="1060352"/>
            <a:ext cx="210312" cy="157734"/>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008762"/>
            <a:ext cx="64008" cy="48006"/>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4606EA6-EFEA-4C30-9264-4F9291A5780D}" type="datetime1">
              <a:rPr lang="en-US" smtClean="0"/>
              <a:pPr/>
              <a:t>2/18/2016</a:t>
            </a:fld>
            <a:endParaRPr lang="en-US" sz="1400" dirty="0">
              <a:solidFill>
                <a:schemeClr val="tx2"/>
              </a:solidFill>
            </a:endParaRPr>
          </a:p>
        </p:txBody>
      </p:sp>
      <p:sp>
        <p:nvSpPr>
          <p:cNvPr id="5" name="Footer Placeholder 4"/>
          <p:cNvSpPr>
            <a:spLocks noGrp="1"/>
          </p:cNvSpPr>
          <p:nvPr>
            <p:ph type="ftr" sz="quarter" idx="11"/>
          </p:nvPr>
        </p:nvSpPr>
        <p:spPr/>
        <p:txBody>
          <a:bodyPr/>
          <a:lstStyle>
            <a:extLst/>
          </a:lstStyle>
          <a:p>
            <a:pPr algn="r"/>
            <a:endParaRPr lang="en-US" sz="1400" dirty="0">
              <a:solidFill>
                <a:schemeClr val="tx2"/>
              </a:solidFill>
            </a:endParaRPr>
          </a:p>
        </p:txBody>
      </p:sp>
      <p:sp>
        <p:nvSpPr>
          <p:cNvPr id="6" name="Slide Number Placeholder 5"/>
          <p:cNvSpPr>
            <a:spLocks noGrp="1"/>
          </p:cNvSpPr>
          <p:nvPr>
            <p:ph type="sldNum" sz="quarter" idx="12"/>
          </p:nvPr>
        </p:nvSpPr>
        <p:spPr/>
        <p:txBody>
          <a:bodyPr/>
          <a:lstStyle>
            <a:extLst/>
          </a:lstStyle>
          <a:p>
            <a:pPr algn="ctr"/>
            <a:fld id="{8F82E0A0-C266-4798-8C8F-B9F91E9DA37E}" type="slidenum">
              <a:rPr lang="en-US" sz="1400" b="1" smtClean="0">
                <a:solidFill>
                  <a:srgbClr val="FFFFFF"/>
                </a:solidFill>
              </a:rPr>
              <a:pPr algn="ctr"/>
              <a:t>‹#›</a:t>
            </a:fld>
            <a:endParaRPr lang="en-US" sz="1400" b="1" dirty="0">
              <a:solidFill>
                <a:srgbClr val="FFFF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05980"/>
            <a:ext cx="1828800" cy="4388644"/>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05980"/>
            <a:ext cx="5562600" cy="4388644"/>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4606EA6-EFEA-4C30-9264-4F9291A5780D}" type="datetime1">
              <a:rPr lang="en-US" smtClean="0"/>
              <a:pPr/>
              <a:t>2/18/2016</a:t>
            </a:fld>
            <a:endParaRPr lang="en-US" sz="1400" dirty="0">
              <a:solidFill>
                <a:schemeClr val="tx2"/>
              </a:solidFill>
            </a:endParaRPr>
          </a:p>
        </p:txBody>
      </p:sp>
      <p:sp>
        <p:nvSpPr>
          <p:cNvPr id="5" name="Footer Placeholder 4"/>
          <p:cNvSpPr>
            <a:spLocks noGrp="1"/>
          </p:cNvSpPr>
          <p:nvPr>
            <p:ph type="ftr" sz="quarter" idx="11"/>
          </p:nvPr>
        </p:nvSpPr>
        <p:spPr/>
        <p:txBody>
          <a:bodyPr/>
          <a:lstStyle>
            <a:extLst/>
          </a:lstStyle>
          <a:p>
            <a:pPr algn="r"/>
            <a:endParaRPr lang="en-US" sz="1400" dirty="0">
              <a:solidFill>
                <a:schemeClr val="tx2"/>
              </a:solidFill>
            </a:endParaRPr>
          </a:p>
        </p:txBody>
      </p:sp>
      <p:sp>
        <p:nvSpPr>
          <p:cNvPr id="6" name="Slide Number Placeholder 5"/>
          <p:cNvSpPr>
            <a:spLocks noGrp="1"/>
          </p:cNvSpPr>
          <p:nvPr>
            <p:ph type="sldNum" sz="quarter" idx="12"/>
          </p:nvPr>
        </p:nvSpPr>
        <p:spPr/>
        <p:txBody>
          <a:bodyPr/>
          <a:lstStyle>
            <a:extLst/>
          </a:lstStyle>
          <a:p>
            <a:pPr algn="ctr"/>
            <a:fld id="{8F82E0A0-C266-4798-8C8F-B9F91E9DA37E}" type="slidenum">
              <a:rPr lang="en-US" sz="1400" b="1" smtClean="0">
                <a:solidFill>
                  <a:srgbClr val="FFFFFF"/>
                </a:solidFill>
              </a:rPr>
              <a:pPr algn="ctr"/>
              <a:t>‹#›</a:t>
            </a:fld>
            <a:endParaRPr lang="en-US" sz="1400" b="1" dirty="0">
              <a:solidFill>
                <a:srgbClr val="FFFF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4606EA6-EFEA-4C30-9264-4F9291A5780D}" type="datetime1">
              <a:rPr lang="en-US" smtClean="0"/>
              <a:pPr/>
              <a:t>2/18/2016</a:t>
            </a:fld>
            <a:endParaRPr lang="en-US" sz="1400" dirty="0">
              <a:solidFill>
                <a:schemeClr val="tx2"/>
              </a:solidFill>
            </a:endParaRPr>
          </a:p>
        </p:txBody>
      </p:sp>
      <p:sp>
        <p:nvSpPr>
          <p:cNvPr id="5" name="Footer Placeholder 4"/>
          <p:cNvSpPr>
            <a:spLocks noGrp="1"/>
          </p:cNvSpPr>
          <p:nvPr>
            <p:ph type="ftr" sz="quarter" idx="11"/>
          </p:nvPr>
        </p:nvSpPr>
        <p:spPr/>
        <p:txBody>
          <a:bodyPr/>
          <a:lstStyle>
            <a:extLst/>
          </a:lstStyle>
          <a:p>
            <a:pPr algn="r"/>
            <a:endParaRPr lang="en-US" sz="1400" dirty="0">
              <a:solidFill>
                <a:schemeClr val="tx2"/>
              </a:solidFill>
            </a:endParaRPr>
          </a:p>
        </p:txBody>
      </p:sp>
      <p:sp>
        <p:nvSpPr>
          <p:cNvPr id="6" name="Slide Number Placeholder 5"/>
          <p:cNvSpPr>
            <a:spLocks noGrp="1"/>
          </p:cNvSpPr>
          <p:nvPr>
            <p:ph type="sldNum" sz="quarter" idx="12"/>
          </p:nvPr>
        </p:nvSpPr>
        <p:spPr/>
        <p:txBody>
          <a:bodyPr/>
          <a:lstStyle>
            <a:extLst/>
          </a:lstStyle>
          <a:p>
            <a:pPr algn="ctr"/>
            <a:fld id="{8F82E0A0-C266-4798-8C8F-B9F91E9DA37E}" type="slidenum">
              <a:rPr lang="en-US" sz="1400" b="1" smtClean="0">
                <a:solidFill>
                  <a:srgbClr val="FFFFFF"/>
                </a:solidFill>
              </a:rPr>
              <a:pPr algn="ctr"/>
              <a:t>‹#›</a:t>
            </a:fld>
            <a:endParaRPr lang="en-US" sz="1400" b="1" dirty="0">
              <a:solidFill>
                <a:srgbClr val="FFFF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41"/>
            <a:ext cx="6858000" cy="5143541"/>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1950244"/>
            <a:ext cx="6400800" cy="17145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800100"/>
            <a:ext cx="6400800" cy="1132284"/>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FCF9F07-3BC7-4570-B054-79111B0A380C}" type="datetime1">
              <a:rPr lang="en-US" smtClean="0"/>
              <a:pPr/>
              <a:t>2/18/2016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pPr algn="ctr"/>
            <a:fld id="{8F82E0A0-C266-4798-8C8F-B9F91E9DA37E}" type="slidenum">
              <a:rPr lang="en-US" sz="2400" b="1" smtClean="0">
                <a:solidFill>
                  <a:srgbClr val="FFFFFF"/>
                </a:solidFill>
              </a:rPr>
              <a:pPr algn="ctr"/>
              <a:t>‹#›</a:t>
            </a:fld>
            <a:endParaRPr lang="en-US" sz="2400" dirty="0">
              <a:solidFill>
                <a:srgbClr val="FFFFFF"/>
              </a:solidFill>
            </a:endParaRPr>
          </a:p>
        </p:txBody>
      </p:sp>
      <p:sp>
        <p:nvSpPr>
          <p:cNvPr id="10" name="Rectangle 9"/>
          <p:cNvSpPr/>
          <p:nvPr/>
        </p:nvSpPr>
        <p:spPr bwMode="invGray">
          <a:xfrm>
            <a:off x="2286000" y="0"/>
            <a:ext cx="76200" cy="5143541"/>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110992"/>
            <a:ext cx="210312" cy="157734"/>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059403"/>
            <a:ext cx="64008" cy="48006"/>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05740"/>
            <a:ext cx="7498080" cy="85725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143000"/>
            <a:ext cx="3657600" cy="34975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143000"/>
            <a:ext cx="3657600" cy="34975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4606EA6-EFEA-4C30-9264-4F9291A5780D}" type="datetime1">
              <a:rPr lang="en-US" smtClean="0"/>
              <a:pPr/>
              <a:t>2/18/2016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pPr algn="ctr"/>
            <a:fld id="{8F82E0A0-C266-4798-8C8F-B9F91E9DA37E}" type="slidenum">
              <a:rPr lang="en-US" sz="1400" b="1" smtClean="0">
                <a:solidFill>
                  <a:srgbClr val="FFFFFF"/>
                </a:solidFill>
              </a:rPr>
              <a:pPr algn="ct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870252"/>
            <a:ext cx="8229600" cy="85725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246209"/>
            <a:ext cx="4023360" cy="48006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246209"/>
            <a:ext cx="4023360" cy="48006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727002"/>
            <a:ext cx="4023360" cy="30861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727002"/>
            <a:ext cx="4023360" cy="30861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4606EA6-EFEA-4C30-9264-4F9291A5780D}" type="datetime1">
              <a:rPr lang="en-US" smtClean="0"/>
              <a:pPr/>
              <a:t>2/18/2016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pPr algn="ctr"/>
            <a:fld id="{8F82E0A0-C266-4798-8C8F-B9F91E9DA37E}" type="slidenum">
              <a:rPr lang="en-US" sz="1400" b="1" smtClean="0">
                <a:solidFill>
                  <a:srgbClr val="FFFFFF"/>
                </a:solidFill>
              </a:rPr>
              <a:pPr algn="ct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05740"/>
            <a:ext cx="7498080" cy="85725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DFADB5D-B7A0-47E3-AD2D-B1A6F8614213}" type="datetime1">
              <a:rPr lang="en-US" smtClean="0"/>
              <a:pPr/>
              <a:t>2/18/2016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3F7CB7D-F184-43C7-B6FD-03D728E1BBFF}" type="slidenum">
              <a:rPr lang="en-US" smtClean="0">
                <a:solidFill>
                  <a:srgbClr val="FFFFFF"/>
                </a:solidFill>
              </a:rPr>
              <a:pPr/>
              <a:t>‹#›</a:t>
            </a:fld>
            <a:endParaRPr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51435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72968126-03FC-49C0-B9B8-2B561CCC3D90}" type="datetime1">
              <a:rPr lang="en-US" smtClean="0"/>
              <a:pPr/>
              <a:t>2/18/2016</a:t>
            </a:fld>
            <a:endParaRPr lang="en-US"/>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A3F7CB7D-F184-43C7-B6FD-03D728E1BBFF}" type="slidenum">
              <a:rPr lang="en-US" smtClean="0">
                <a:solidFill>
                  <a:schemeClr val="tx2"/>
                </a:solidFill>
              </a:rPr>
              <a:pPr/>
              <a:t>‹#›</a:t>
            </a:fld>
            <a:endParaRPr lang="en-US" dirty="0">
              <a:solidFill>
                <a:schemeClr val="tx2"/>
              </a:solidFill>
            </a:endParaRPr>
          </a:p>
        </p:txBody>
      </p:sp>
      <p:sp>
        <p:nvSpPr>
          <p:cNvPr id="6" name="Rectangle 5"/>
          <p:cNvSpPr/>
          <p:nvPr/>
        </p:nvSpPr>
        <p:spPr bwMode="invGray">
          <a:xfrm>
            <a:off x="1014984" y="-41"/>
            <a:ext cx="73152" cy="5143541"/>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62583"/>
            <a:ext cx="3810000" cy="871538"/>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055223"/>
            <a:ext cx="3810000" cy="523875"/>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600201"/>
            <a:ext cx="8153400" cy="299442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49A8198-4617-485E-9585-4840B69DBBA6}" type="datetime1">
              <a:rPr lang="en-US" smtClean="0"/>
              <a:pPr/>
              <a:t>2/18/2016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3F7CB7D-F184-43C7-B6FD-03D728E1BBFF}" type="slidenum">
              <a:rPr lang="en-US" smtClean="0">
                <a:solidFill>
                  <a:srgbClr val="FFFFFF"/>
                </a:solidFill>
              </a:rPr>
              <a:pPr/>
              <a:t>‹#›</a:t>
            </a:fld>
            <a:endParaRPr lang="en-US" dirty="0">
              <a:solidFill>
                <a:srgbClr val="FFFFFF"/>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800100"/>
            <a:ext cx="2743200" cy="14859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E4606EA6-EFEA-4C30-9264-4F9291A5780D}" type="datetime1">
              <a:rPr lang="en-US" smtClean="0"/>
              <a:pPr/>
              <a:t>2/18/2016</a:t>
            </a:fld>
            <a:endParaRPr lang="en-US"/>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pPr algn="ctr"/>
            <a:fld id="{8F82E0A0-C266-4798-8C8F-B9F91E9DA37E}" type="slidenum">
              <a:rPr lang="en-US" sz="2800" b="1" smtClean="0">
                <a:solidFill>
                  <a:srgbClr val="FFFFFF"/>
                </a:solidFill>
              </a:rPr>
              <a:pPr algn="ctr"/>
              <a:t>‹#›</a:t>
            </a:fld>
            <a:endParaRPr lang="en-US" sz="2800" dirty="0"/>
          </a:p>
        </p:txBody>
      </p:sp>
      <p:sp>
        <p:nvSpPr>
          <p:cNvPr id="8" name="Rectangle 7"/>
          <p:cNvSpPr/>
          <p:nvPr/>
        </p:nvSpPr>
        <p:spPr>
          <a:xfrm>
            <a:off x="762000" y="800100"/>
            <a:ext cx="4572000" cy="3429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857253"/>
            <a:ext cx="4419600" cy="2635898"/>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715756"/>
            <a:ext cx="685800" cy="153233"/>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702589"/>
            <a:ext cx="649224" cy="153233"/>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3600450"/>
            <a:ext cx="4419600" cy="5715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611941"/>
            <a:ext cx="1638887" cy="1229165"/>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7" y="15827"/>
            <a:ext cx="1702191" cy="1276643"/>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2" y="791308"/>
            <a:ext cx="1125717" cy="826968"/>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4" y="-41"/>
            <a:ext cx="8131127" cy="5143541"/>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05979"/>
            <a:ext cx="7498080" cy="85725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085850"/>
            <a:ext cx="7498080" cy="360045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4729162"/>
            <a:ext cx="2133600" cy="357188"/>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4606EA6-EFEA-4C30-9264-4F9291A5780D}" type="datetime1">
              <a:rPr lang="en-US" smtClean="0"/>
              <a:pPr/>
              <a:t>2/18/2016</a:t>
            </a:fld>
            <a:endParaRPr lang="en-US" sz="1400" dirty="0">
              <a:solidFill>
                <a:schemeClr val="tx2"/>
              </a:solidFill>
            </a:endParaRPr>
          </a:p>
        </p:txBody>
      </p:sp>
      <p:sp>
        <p:nvSpPr>
          <p:cNvPr id="10" name="Footer Placeholder 9"/>
          <p:cNvSpPr>
            <a:spLocks noGrp="1"/>
          </p:cNvSpPr>
          <p:nvPr>
            <p:ph type="ftr" sz="quarter" idx="3"/>
          </p:nvPr>
        </p:nvSpPr>
        <p:spPr>
          <a:xfrm>
            <a:off x="5715000" y="4729162"/>
            <a:ext cx="2895600" cy="357188"/>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lgn="r"/>
            <a:endParaRPr lang="en-US" sz="1400" dirty="0">
              <a:solidFill>
                <a:schemeClr val="tx2"/>
              </a:solidFill>
            </a:endParaRPr>
          </a:p>
        </p:txBody>
      </p:sp>
      <p:sp>
        <p:nvSpPr>
          <p:cNvPr id="22" name="Slide Number Placeholder 21"/>
          <p:cNvSpPr>
            <a:spLocks noGrp="1"/>
          </p:cNvSpPr>
          <p:nvPr>
            <p:ph type="sldNum" sz="quarter" idx="4"/>
          </p:nvPr>
        </p:nvSpPr>
        <p:spPr>
          <a:xfrm>
            <a:off x="8613648" y="4729162"/>
            <a:ext cx="457200" cy="357188"/>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lgn="ctr"/>
            <a:fld id="{8F82E0A0-C266-4798-8C8F-B9F91E9DA37E}" type="slidenum">
              <a:rPr lang="en-US" sz="1400" b="1" smtClean="0">
                <a:solidFill>
                  <a:srgbClr val="FFFFFF"/>
                </a:solidFill>
              </a:rPr>
              <a:pPr algn="ctr"/>
              <a:t>‹#›</a:t>
            </a:fld>
            <a:endParaRPr lang="en-US" sz="1400" b="1" dirty="0">
              <a:solidFill>
                <a:srgbClr val="FFFFFF"/>
              </a:solidFill>
            </a:endParaRPr>
          </a:p>
        </p:txBody>
      </p:sp>
      <p:sp>
        <p:nvSpPr>
          <p:cNvPr id="15" name="Rectangle 14"/>
          <p:cNvSpPr/>
          <p:nvPr/>
        </p:nvSpPr>
        <p:spPr bwMode="invGray">
          <a:xfrm>
            <a:off x="1014984" y="-41"/>
            <a:ext cx="73152" cy="5143541"/>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ctrTitle"/>
          </p:nvPr>
        </p:nvSpPr>
        <p:spPr/>
        <p:txBody>
          <a:bodyPr>
            <a:normAutofit/>
          </a:bodyPr>
          <a:lstStyle>
            <a:extLst/>
          </a:lstStyle>
          <a:p>
            <a:r>
              <a:rPr lang="en-US" dirty="0" smtClean="0"/>
              <a:t>Miners and Ranchers </a:t>
            </a:r>
            <a:endParaRPr lang="en-US" dirty="0"/>
          </a:p>
        </p:txBody>
      </p:sp>
      <p:sp>
        <p:nvSpPr>
          <p:cNvPr id="5" name="Rectangle 4"/>
          <p:cNvSpPr>
            <a:spLocks noGrp="1"/>
          </p:cNvSpPr>
          <p:nvPr>
            <p:ph type="subTitle" idx="1"/>
          </p:nvPr>
        </p:nvSpPr>
        <p:spPr>
          <a:xfrm>
            <a:off x="1432560" y="1387548"/>
            <a:ext cx="7406640" cy="650802"/>
          </a:xfrm>
        </p:spPr>
        <p:txBody>
          <a:bodyPr>
            <a:normAutofit/>
          </a:bodyPr>
          <a:lstStyle>
            <a:extLst/>
          </a:lstStyle>
          <a:p>
            <a:r>
              <a:rPr lang="en-US" dirty="0" smtClean="0"/>
              <a:t>Westward Migration in the late 19</a:t>
            </a:r>
            <a:r>
              <a:rPr lang="en-US" baseline="30000" dirty="0" smtClean="0"/>
              <a:t>th</a:t>
            </a:r>
            <a:r>
              <a:rPr lang="en-US" dirty="0" smtClean="0"/>
              <a:t> Century</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987021"/>
            <a:ext cx="3505200" cy="2689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Death of the Open Range</a:t>
            </a:r>
            <a:endParaRPr lang="en-US" dirty="0"/>
          </a:p>
        </p:txBody>
      </p:sp>
      <p:sp>
        <p:nvSpPr>
          <p:cNvPr id="3" name="Content Placeholder 2"/>
          <p:cNvSpPr>
            <a:spLocks noGrp="1"/>
          </p:cNvSpPr>
          <p:nvPr>
            <p:ph sz="half" idx="1"/>
          </p:nvPr>
        </p:nvSpPr>
        <p:spPr/>
        <p:txBody>
          <a:bodyPr>
            <a:normAutofit fontScale="85000" lnSpcReduction="10000"/>
          </a:bodyPr>
          <a:lstStyle/>
          <a:p>
            <a:pPr marL="82296" indent="0">
              <a:buNone/>
            </a:pPr>
            <a:r>
              <a:rPr lang="en-US" dirty="0" smtClean="0"/>
              <a:t>The Open Range came to an end for a variety of reasons.  Drought and hard winters took their toll.  Farmers put up barbed wire fences.  Finally, the railroads expanded so far – and into so many regions – that no major cattle drives were required any longer.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123949"/>
            <a:ext cx="3124200" cy="3471333"/>
          </a:xfrm>
        </p:spPr>
      </p:pic>
    </p:spTree>
    <p:extLst>
      <p:ext uri="{BB962C8B-B14F-4D97-AF65-F5344CB8AC3E}">
        <p14:creationId xmlns:p14="http://schemas.microsoft.com/office/powerpoint/2010/main" val="2456968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California Gold Rush</a:t>
            </a:r>
            <a:endParaRPr lang="en-US" dirty="0"/>
          </a:p>
        </p:txBody>
      </p:sp>
      <p:sp>
        <p:nvSpPr>
          <p:cNvPr id="4" name="Content Placeholder 3"/>
          <p:cNvSpPr>
            <a:spLocks noGrp="1"/>
          </p:cNvSpPr>
          <p:nvPr>
            <p:ph sz="half" idx="1"/>
          </p:nvPr>
        </p:nvSpPr>
        <p:spPr/>
        <p:txBody>
          <a:bodyPr>
            <a:normAutofit lnSpcReduction="10000"/>
          </a:bodyPr>
          <a:lstStyle/>
          <a:p>
            <a:pPr marL="82296" indent="0">
              <a:buNone/>
            </a:pPr>
            <a:r>
              <a:rPr lang="en-US" dirty="0" smtClean="0"/>
              <a:t>The original flood of westward migrants surged into California in 1849 – a year after James Marshall had discovered gold at Sutter’s Mill in California. </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rot="403079">
            <a:off x="4876800" y="1428750"/>
            <a:ext cx="3657600" cy="2286588"/>
          </a:xfrm>
        </p:spPr>
      </p:pic>
    </p:spTree>
    <p:extLst>
      <p:ext uri="{BB962C8B-B14F-4D97-AF65-F5344CB8AC3E}">
        <p14:creationId xmlns:p14="http://schemas.microsoft.com/office/powerpoint/2010/main" val="3913777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extLst/>
          </a:lstStyle>
          <a:p>
            <a:r>
              <a:rPr lang="en-US" dirty="0" smtClean="0"/>
              <a:t>The Comstock Lode - 1857</a:t>
            </a:r>
            <a:endParaRPr lang="en-US" dirty="0"/>
          </a:p>
        </p:txBody>
      </p:sp>
      <p:sp>
        <p:nvSpPr>
          <p:cNvPr id="10" name="Content Placeholder 9"/>
          <p:cNvSpPr>
            <a:spLocks noGrp="1"/>
          </p:cNvSpPr>
          <p:nvPr>
            <p:ph sz="half" idx="2"/>
          </p:nvPr>
        </p:nvSpPr>
        <p:spPr>
          <a:xfrm>
            <a:off x="5867400" y="1047750"/>
            <a:ext cx="3124200" cy="3733800"/>
          </a:xfrm>
        </p:spPr>
        <p:txBody>
          <a:bodyPr>
            <a:normAutofit fontScale="62500" lnSpcReduction="20000"/>
          </a:bodyPr>
          <a:lstStyle/>
          <a:p>
            <a:pPr marL="82296" indent="0">
              <a:buNone/>
            </a:pPr>
            <a:r>
              <a:rPr lang="en-US" dirty="0" smtClean="0"/>
              <a:t>Discovered by Henry Comstock in 1857, this vein of gold in Nevada would eventually produce over $300 Million in gold and silver – and that was in 19</a:t>
            </a:r>
            <a:r>
              <a:rPr lang="en-US" baseline="30000" dirty="0" smtClean="0"/>
              <a:t>th</a:t>
            </a:r>
            <a:r>
              <a:rPr lang="en-US" dirty="0" smtClean="0"/>
              <a:t> Century money.  It would be much more today.  Unfortunately for Henry Comstock, the man who discovered the lode and for whom it was named, he sold the plot to a mining company for around $13,000.  A small fortune, but nothing compared to the value of this treasure. </a:t>
            </a:r>
            <a:endParaRPr lang="en-US" dirty="0"/>
          </a:p>
        </p:txBody>
      </p:sp>
      <p:pic>
        <p:nvPicPr>
          <p:cNvPr id="2050" name="Picture 2"/>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1066799" y="1047750"/>
            <a:ext cx="4766465"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extLst/>
          </a:lstStyle>
          <a:p>
            <a:r>
              <a:rPr lang="en-US" dirty="0" smtClean="0"/>
              <a:t>Vigilance Committees</a:t>
            </a:r>
            <a:endParaRPr lang="en-US" dirty="0"/>
          </a:p>
        </p:txBody>
      </p:sp>
      <p:sp>
        <p:nvSpPr>
          <p:cNvPr id="4" name="Content Placeholder 3"/>
          <p:cNvSpPr>
            <a:spLocks noGrp="1"/>
          </p:cNvSpPr>
          <p:nvPr>
            <p:ph sz="half" idx="2"/>
          </p:nvPr>
        </p:nvSpPr>
        <p:spPr/>
        <p:txBody>
          <a:bodyPr>
            <a:normAutofit fontScale="62500" lnSpcReduction="20000"/>
          </a:bodyPr>
          <a:lstStyle/>
          <a:p>
            <a:pPr marL="82296" indent="0">
              <a:buNone/>
            </a:pPr>
            <a:r>
              <a:rPr lang="en-US" dirty="0" smtClean="0"/>
              <a:t>Vigilance committees, or vigilantes, were men who took justice into their own hands in the West.  Because most mining or ranching communities were thousands of miles away from the agents of the federal government – or even the military – men had to take the law into their own hands.  Horse thieves and robbers were dealt swift punishment, and no judges or juries presided over the hearings.  It is probably that mistakes were made an innocent men died at the hands of vigilantes in the West. </a:t>
            </a:r>
            <a:endParaRPr lang="en-US" dirty="0"/>
          </a:p>
        </p:txBody>
      </p:sp>
      <p:pic>
        <p:nvPicPr>
          <p:cNvPr id="3074" name="Picture 2"/>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1371600" y="1581150"/>
            <a:ext cx="3893279"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Very few men struck it rich…</a:t>
            </a:r>
            <a:endParaRPr lang="en-US" dirty="0"/>
          </a:p>
        </p:txBody>
      </p:sp>
      <p:sp>
        <p:nvSpPr>
          <p:cNvPr id="3" name="Content Placeholder 2"/>
          <p:cNvSpPr>
            <a:spLocks noGrp="1"/>
          </p:cNvSpPr>
          <p:nvPr>
            <p:ph sz="half" idx="1"/>
          </p:nvPr>
        </p:nvSpPr>
        <p:spPr/>
        <p:txBody>
          <a:bodyPr>
            <a:normAutofit fontScale="70000" lnSpcReduction="20000"/>
          </a:bodyPr>
          <a:lstStyle/>
          <a:p>
            <a:pPr marL="82296" indent="0">
              <a:buNone/>
            </a:pPr>
            <a:r>
              <a:rPr lang="en-US" dirty="0" smtClean="0"/>
              <a:t>Most men who went to the West searching for quick profits and wealth came back East empty handed, although a few got lucky.  The most consistent winners, though, were businessmen.  Opening a dry goods store, selling picks and shovels - or even a good pair of jeans – might make a man rich.  It worked for Levi Strauss, founder of the jeans company in California.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895350"/>
            <a:ext cx="3124200" cy="4159438"/>
          </a:xfrm>
        </p:spPr>
      </p:pic>
    </p:spTree>
    <p:extLst>
      <p:ext uri="{BB962C8B-B14F-4D97-AF65-F5344CB8AC3E}">
        <p14:creationId xmlns:p14="http://schemas.microsoft.com/office/powerpoint/2010/main" val="3907672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Mining Regions in the West</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600200" y="1123949"/>
            <a:ext cx="2743200" cy="3734181"/>
          </a:xfrm>
        </p:spPr>
      </p:pic>
      <p:sp>
        <p:nvSpPr>
          <p:cNvPr id="4" name="Content Placeholder 3"/>
          <p:cNvSpPr>
            <a:spLocks noGrp="1"/>
          </p:cNvSpPr>
          <p:nvPr>
            <p:ph sz="half" idx="2"/>
          </p:nvPr>
        </p:nvSpPr>
        <p:spPr>
          <a:xfrm>
            <a:off x="4572000" y="1143000"/>
            <a:ext cx="4361688" cy="3497580"/>
          </a:xfrm>
        </p:spPr>
        <p:txBody>
          <a:bodyPr>
            <a:normAutofit fontScale="85000" lnSpcReduction="20000"/>
          </a:bodyPr>
          <a:lstStyle/>
          <a:p>
            <a:pPr marL="82296" indent="0">
              <a:buNone/>
            </a:pPr>
            <a:r>
              <a:rPr lang="en-US" dirty="0" smtClean="0"/>
              <a:t>Mining states included CA, NV, AZ, ID, MT, WY, CO, ND and SD.</a:t>
            </a:r>
          </a:p>
          <a:p>
            <a:pPr marL="82296" indent="0">
              <a:buNone/>
            </a:pPr>
            <a:r>
              <a:rPr lang="en-US" dirty="0" smtClean="0"/>
              <a:t>Cities like San Francisco, CA grew rapidly due to the growth of mining communities, as did Denver, CO, Virginia City, NV, and Deadwood, SD.  The Western states were populated by miners who hoped to strike it rich – and the people who served them lunch, or sold them boots.</a:t>
            </a:r>
            <a:endParaRPr lang="en-US" dirty="0"/>
          </a:p>
        </p:txBody>
      </p:sp>
    </p:spTree>
    <p:extLst>
      <p:ext uri="{BB962C8B-B14F-4D97-AF65-F5344CB8AC3E}">
        <p14:creationId xmlns:p14="http://schemas.microsoft.com/office/powerpoint/2010/main" val="2288745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05740"/>
            <a:ext cx="7714488" cy="857250"/>
          </a:xfrm>
        </p:spPr>
        <p:txBody>
          <a:bodyPr/>
          <a:lstStyle/>
          <a:p>
            <a:r>
              <a:rPr lang="en-US" dirty="0" smtClean="0"/>
              <a:t>The Open Range</a:t>
            </a:r>
            <a:endParaRPr lang="en-US" dirty="0"/>
          </a:p>
        </p:txBody>
      </p:sp>
      <p:sp>
        <p:nvSpPr>
          <p:cNvPr id="3" name="Content Placeholder 2"/>
          <p:cNvSpPr>
            <a:spLocks noGrp="1"/>
          </p:cNvSpPr>
          <p:nvPr>
            <p:ph sz="half" idx="1"/>
          </p:nvPr>
        </p:nvSpPr>
        <p:spPr>
          <a:xfrm>
            <a:off x="1143000" y="1143000"/>
            <a:ext cx="3048000" cy="3790950"/>
          </a:xfrm>
        </p:spPr>
        <p:txBody>
          <a:bodyPr>
            <a:normAutofit fontScale="70000" lnSpcReduction="20000"/>
          </a:bodyPr>
          <a:lstStyle/>
          <a:p>
            <a:pPr marL="82296" indent="0">
              <a:buNone/>
            </a:pPr>
            <a:r>
              <a:rPr lang="en-US" dirty="0" smtClean="0"/>
              <a:t>The Open Range was the unoccupied land on the South Plains where thousands of longhorn steer – cattle to you and I – roamed in an unfenced grassland.  Most had escaped the Spanish many centuries before.  Although many Americans had a taste for beef, the transportation costs were too high before the 19</a:t>
            </a:r>
            <a:r>
              <a:rPr lang="en-US" baseline="30000" dirty="0" smtClean="0"/>
              <a:t>th</a:t>
            </a:r>
            <a:r>
              <a:rPr lang="en-US" dirty="0" smtClean="0"/>
              <a:t> Century brought the railroads to the West.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267200" y="1123950"/>
            <a:ext cx="4671109" cy="3505200"/>
          </a:xfrm>
        </p:spPr>
      </p:pic>
      <p:sp>
        <p:nvSpPr>
          <p:cNvPr id="6" name="Rounded Rectangle 5"/>
          <p:cNvSpPr/>
          <p:nvPr/>
        </p:nvSpPr>
        <p:spPr>
          <a:xfrm>
            <a:off x="4157948" y="4171950"/>
            <a:ext cx="4909851" cy="8382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r>
              <a:rPr lang="en-US" sz="1400" dirty="0" smtClean="0"/>
              <a:t>Cowboys drove herds from the open range towards “</a:t>
            </a:r>
            <a:r>
              <a:rPr lang="en-US" sz="1400" dirty="0" err="1" smtClean="0"/>
              <a:t>cowtowns</a:t>
            </a:r>
            <a:r>
              <a:rPr lang="en-US" sz="1400" dirty="0" smtClean="0"/>
              <a:t>” along the railroads in the 19</a:t>
            </a:r>
            <a:r>
              <a:rPr lang="en-US" sz="1400" baseline="30000" dirty="0" smtClean="0"/>
              <a:t>th</a:t>
            </a:r>
            <a:r>
              <a:rPr lang="en-US" sz="1400" dirty="0" smtClean="0"/>
              <a:t> Century, where they were loaded up and sent to slaughter in the East. </a:t>
            </a:r>
            <a:endParaRPr lang="en-US" sz="1400" dirty="0"/>
          </a:p>
        </p:txBody>
      </p:sp>
    </p:spTree>
    <p:extLst>
      <p:ext uri="{BB962C8B-B14F-4D97-AF65-F5344CB8AC3E}">
        <p14:creationId xmlns:p14="http://schemas.microsoft.com/office/powerpoint/2010/main" val="25580884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Long Drive</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95400" y="1200150"/>
            <a:ext cx="5473272" cy="3276600"/>
          </a:xfrm>
        </p:spPr>
      </p:pic>
      <p:sp>
        <p:nvSpPr>
          <p:cNvPr id="4" name="Content Placeholder 3"/>
          <p:cNvSpPr>
            <a:spLocks noGrp="1"/>
          </p:cNvSpPr>
          <p:nvPr>
            <p:ph sz="half" idx="2"/>
          </p:nvPr>
        </p:nvSpPr>
        <p:spPr>
          <a:xfrm>
            <a:off x="6705600" y="1143000"/>
            <a:ext cx="2286000" cy="3497580"/>
          </a:xfrm>
        </p:spPr>
        <p:txBody>
          <a:bodyPr>
            <a:normAutofit lnSpcReduction="10000"/>
          </a:bodyPr>
          <a:lstStyle/>
          <a:p>
            <a:pPr marL="82296" indent="0">
              <a:buNone/>
            </a:pPr>
            <a:r>
              <a:rPr lang="en-US" sz="1600" dirty="0" smtClean="0"/>
              <a:t>Cattle drives, or “long drives” generally involved a dozen or more cowboys, horses well trained for the task at hand, dogs that would stand up to the animals, and huge herd of longhorn steer.  They were dangerous, especially when weather or Indians interrupted the drive, or when stampedes occurred. </a:t>
            </a:r>
            <a:endParaRPr lang="en-US" sz="1600" dirty="0"/>
          </a:p>
        </p:txBody>
      </p:sp>
    </p:spTree>
    <p:extLst>
      <p:ext uri="{BB962C8B-B14F-4D97-AF65-F5344CB8AC3E}">
        <p14:creationId xmlns:p14="http://schemas.microsoft.com/office/powerpoint/2010/main" val="1125234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Cattle Trails of the West</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00" y="1200150"/>
            <a:ext cx="3429000" cy="3694748"/>
          </a:xfrm>
        </p:spPr>
      </p:pic>
      <p:sp>
        <p:nvSpPr>
          <p:cNvPr id="4" name="Content Placeholder 3"/>
          <p:cNvSpPr>
            <a:spLocks noGrp="1"/>
          </p:cNvSpPr>
          <p:nvPr>
            <p:ph sz="half" idx="2"/>
          </p:nvPr>
        </p:nvSpPr>
        <p:spPr>
          <a:xfrm>
            <a:off x="5029200" y="1143000"/>
            <a:ext cx="3904488" cy="3638550"/>
          </a:xfrm>
        </p:spPr>
        <p:txBody>
          <a:bodyPr/>
          <a:lstStyle/>
          <a:p>
            <a:endParaRPr lang="en-US" dirty="0" smtClean="0"/>
          </a:p>
          <a:p>
            <a:r>
              <a:rPr lang="en-US" dirty="0" smtClean="0"/>
              <a:t>The Sedalia Trail</a:t>
            </a:r>
          </a:p>
          <a:p>
            <a:r>
              <a:rPr lang="en-US" dirty="0" smtClean="0"/>
              <a:t>Baxter Springs Trail</a:t>
            </a:r>
          </a:p>
          <a:p>
            <a:r>
              <a:rPr lang="en-US" dirty="0" smtClean="0"/>
              <a:t>The Chisholm Trail</a:t>
            </a:r>
          </a:p>
          <a:p>
            <a:r>
              <a:rPr lang="en-US" dirty="0" smtClean="0"/>
              <a:t>The Great Western</a:t>
            </a:r>
          </a:p>
          <a:p>
            <a:r>
              <a:rPr lang="en-US" dirty="0" smtClean="0"/>
              <a:t>Goodnight-Loving Trail</a:t>
            </a:r>
            <a:endParaRPr lang="en-US" dirty="0"/>
          </a:p>
        </p:txBody>
      </p:sp>
    </p:spTree>
    <p:extLst>
      <p:ext uri="{BB962C8B-B14F-4D97-AF65-F5344CB8AC3E}">
        <p14:creationId xmlns:p14="http://schemas.microsoft.com/office/powerpoint/2010/main" val="18812437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633</Words>
  <Application>Microsoft Office PowerPoint</Application>
  <PresentationFormat>On-screen Show (16:9)</PresentationFormat>
  <Paragraphs>30</Paragraphs>
  <Slides>10</Slides>
  <Notes>3</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Solstice</vt:lpstr>
      <vt:lpstr>Miners and Ranchers </vt:lpstr>
      <vt:lpstr>The California Gold Rush</vt:lpstr>
      <vt:lpstr>The Comstock Lode - 1857</vt:lpstr>
      <vt:lpstr>Vigilance Committees</vt:lpstr>
      <vt:lpstr>Very few men struck it rich…</vt:lpstr>
      <vt:lpstr>Mining Regions in the West</vt:lpstr>
      <vt:lpstr>The Open Range</vt:lpstr>
      <vt:lpstr>The Long Drive</vt:lpstr>
      <vt:lpstr>Major Cattle Trails of the West</vt:lpstr>
      <vt:lpstr>The Death of the Open Range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2016-02-19T00:21:07Z</dcterms:created>
  <dcterms:modified xsi:type="dcterms:W3CDTF">2016-02-19T01:11:29Z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1033</vt:i4>
  </property>
  <property fmtid="{D5CDD505-2E9C-101B-9397-08002B2CF9AE}" pid="3" name="_Version">
    <vt:lpwstr>12.0.4518</vt:lpwstr>
  </property>
</Properties>
</file>